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50"/>
  </p:notesMasterIdLst>
  <p:sldIdLst>
    <p:sldId id="257" r:id="rId2"/>
    <p:sldId id="285" r:id="rId3"/>
    <p:sldId id="326" r:id="rId4"/>
    <p:sldId id="369" r:id="rId5"/>
    <p:sldId id="410" r:id="rId6"/>
    <p:sldId id="535" r:id="rId7"/>
    <p:sldId id="438" r:id="rId8"/>
    <p:sldId id="463" r:id="rId9"/>
    <p:sldId id="536" r:id="rId10"/>
    <p:sldId id="537" r:id="rId11"/>
    <p:sldId id="538" r:id="rId12"/>
    <p:sldId id="539" r:id="rId13"/>
    <p:sldId id="540" r:id="rId14"/>
    <p:sldId id="541" r:id="rId15"/>
    <p:sldId id="542" r:id="rId16"/>
    <p:sldId id="543" r:id="rId17"/>
    <p:sldId id="544" r:id="rId18"/>
    <p:sldId id="545" r:id="rId19"/>
    <p:sldId id="546" r:id="rId20"/>
    <p:sldId id="547" r:id="rId21"/>
    <p:sldId id="548" r:id="rId22"/>
    <p:sldId id="549" r:id="rId23"/>
    <p:sldId id="550" r:id="rId24"/>
    <p:sldId id="571" r:id="rId25"/>
    <p:sldId id="551" r:id="rId26"/>
    <p:sldId id="552" r:id="rId27"/>
    <p:sldId id="553" r:id="rId28"/>
    <p:sldId id="554" r:id="rId29"/>
    <p:sldId id="555" r:id="rId30"/>
    <p:sldId id="556" r:id="rId31"/>
    <p:sldId id="557" r:id="rId32"/>
    <p:sldId id="558" r:id="rId33"/>
    <p:sldId id="570" r:id="rId34"/>
    <p:sldId id="560" r:id="rId35"/>
    <p:sldId id="559" r:id="rId36"/>
    <p:sldId id="561" r:id="rId37"/>
    <p:sldId id="562" r:id="rId38"/>
    <p:sldId id="563" r:id="rId39"/>
    <p:sldId id="565" r:id="rId40"/>
    <p:sldId id="566" r:id="rId41"/>
    <p:sldId id="564" r:id="rId42"/>
    <p:sldId id="567" r:id="rId43"/>
    <p:sldId id="568" r:id="rId44"/>
    <p:sldId id="569" r:id="rId45"/>
    <p:sldId id="494" r:id="rId46"/>
    <p:sldId id="534" r:id="rId47"/>
    <p:sldId id="400" r:id="rId48"/>
    <p:sldId id="337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02A"/>
    <a:srgbClr val="0F69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1" autoAdjust="0"/>
    <p:restoredTop sz="96353" autoAdjust="0"/>
  </p:normalViewPr>
  <p:slideViewPr>
    <p:cSldViewPr snapToGrid="0">
      <p:cViewPr>
        <p:scale>
          <a:sx n="91" d="100"/>
          <a:sy n="91" d="100"/>
        </p:scale>
        <p:origin x="804" y="50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gif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gif>
</file>

<file path=ppt/media/image18.gif>
</file>

<file path=ppt/media/image19.png>
</file>

<file path=ppt/media/image2.png>
</file>

<file path=ppt/media/image20.gif>
</file>

<file path=ppt/media/image21.png>
</file>

<file path=ppt/media/image22.gif>
</file>

<file path=ppt/media/image23.png>
</file>

<file path=ppt/media/image24.gif>
</file>

<file path=ppt/media/image25.png>
</file>

<file path=ppt/media/image26.png>
</file>

<file path=ppt/media/image3.png>
</file>

<file path=ppt/media/image4.jpeg>
</file>

<file path=ppt/media/image5.jpe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F47D1-607F-45EE-AE63-C10CF3AC8DD9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74461-D808-4EBD-B8B3-953FBFCC6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971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173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F4F0F-59D5-4E12-325D-571BCB867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82BFCB-8264-85DC-2E49-C46AC1F0C7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0E0432-C0E2-A737-4E4C-40FF85B0CC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7A2BC-078F-8EEF-9B95-C867F47D8E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2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2138E-F962-106A-6294-437C56917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A73C83-0B01-D89D-727D-26B73B9F95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50E8F3-2E8F-A4B1-28E0-32573C3BE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8FB3B-077C-D541-10C8-B6E42AF468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560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78786-BDE3-FC05-6A80-02F86F3A6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302F1C-3551-B925-6416-F598A2A6CC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A95D68-B431-D557-8DA9-5AE4FF102A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05F2B-2546-E494-0C1D-94EC01C968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79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14B08-9BFB-B60D-8CB7-A4B229EAC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04CFC3-F4CB-22D2-FEA6-8A2E62AD23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AEA936-9180-B046-E5FC-6507740713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7982D3-E646-D736-7260-CCDEF31F3F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62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B9FD3-E442-913F-0C99-F679A1BE5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E62A66-3547-FC5C-B5F7-677569C054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9FB467-8B29-55CE-7716-A27592A21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94005-F270-8504-F6C6-DE10584DAC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61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DB2AA-6655-C7CA-C0CC-44DEB2AEA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2DE29F-443A-2CE6-0DC6-D22B06C8C1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B3152-F572-64E0-17CD-2C08065B88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1732F5-FBA5-8086-00B1-DD1CF119D5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745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7B9CD-8E7A-3C6A-44CD-399BAB80C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DF300E-B191-1BAF-7F64-F1D3D1986E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53523C-3487-F0B9-E69A-71706F90E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80973-358E-92C4-E758-76D76D0EA8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050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200E0-0A3A-D68D-5C34-CDD90E928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8544C4-31AD-DA3F-80DB-85502A7D06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7C966F-E460-C906-6314-36AF412B5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C04F7-D761-38E7-F70C-497D2FC1A1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406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6E402-E6EF-D5CA-1BCA-36AAD8FF0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034008-7CBB-FDCF-A819-3341574F9F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98D017-D8B2-5ACB-1FEB-91F5CAD58B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4E0B2-B991-89B6-3950-F43AA4DC2C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91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287BA-850A-0FDA-0838-36FB1B077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22077A-1C3E-2E31-E02E-1A62045811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4D00C1-7027-DA27-A914-6D52D59439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82E5-7550-2D1F-0EEC-5B93D33FBA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92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822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28B73-6184-99FF-53B1-20C4AC73C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CD6407-0C33-B2A0-6342-175145C0EE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3FBD3A-A261-4C2C-F485-F270A59381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7751B-0BD6-E65D-D008-B8028082D9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606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D4917-DD2B-BD42-9766-89E563DAB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AF4B2-27E2-5B2C-5BB0-7968097916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40092C-25DE-F632-2B04-CC1294E840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01C55-399A-AA5D-FE02-C9EC05479A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222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DC263-782A-E09F-58C2-66CF75F32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C4815A-0348-4358-003E-E996778864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41A0C0-57FE-38FE-F803-0EBF7A4C7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41679-5415-B9D0-ACE3-C0723B5CF7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89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B6933-B52A-183F-6677-F96033984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22A855-CC75-9E1F-A268-8A0671CDF7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0C1198-DDC2-ED1E-F5CE-8380B21785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0EA2A-DC30-A819-3B44-66A4278DD4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184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73049-61C1-CBE7-26B9-28B1AF5FF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237328-9FC6-D8C4-D17E-97EA649F30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B38C20-D8F3-BDC3-909C-84A59FE4B5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5E810A-321F-CEF9-DAB9-EE75AF65DD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541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CA69B-A6DB-C0EC-CC0E-80200DEF9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1C89E4-E41F-8A3C-8D9F-8CA7939F7C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C8DE93-CE2D-496C-D744-26B9D8A2B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27E77-F257-B054-5C39-D4904EB496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493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2C994-7E03-5B80-8767-45263B725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1C2C12-6FB5-1F4C-F6E4-E26263A4A9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729051-3BDF-0D3B-8EF1-D454616859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3D0D1-5086-97B3-2137-5835A2F9C9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37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2E242-934D-EE59-4D86-E56474F2E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C4B504-EBD1-59BC-3748-FDB5CA2A69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E1B62B-6DDD-662C-D676-7DCCDEBE84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39F0EF-B384-BDC6-260B-2025A19F17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9772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FDF-E1E8-55EE-03A3-B85710100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24915F-9B9C-593B-A274-ECF305FC04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7221D8-D57A-0308-D8AC-21BA123198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ECEC28-BF05-96BA-A9BE-70176ABE98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757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44D7A-0A66-A533-C879-602E70757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ED8F3E-FE5C-E3FB-8AAB-5E6AA90E61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7CD35C-6022-8A79-9E20-A6DFD3298B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85754-8BA4-776E-0814-3C4DF699B0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155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642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7026C-D411-C0B8-540E-B9852727D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6FC588-B2BC-EFED-D9F3-8D499CEF72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7BF2D0-5E96-71EB-0CC5-FD285C396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2EFF6-FC83-74A4-85B5-1FCCF1DFD1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65511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6C0C9-5863-AE7D-8C16-42BF53B8D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8F21EB-0104-99DC-DB26-BEF218A8F7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112485-45E9-5025-E6F8-AB57D71C0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16A5E-A298-8D51-3270-CE9DACF406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911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0C418-5213-3DFD-68A5-5B1DE174D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C9FD1C-401B-8EBE-6B7D-33D97243EB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5AC5FC-6811-CCF0-0465-C442B2EB90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C6FCE-F881-5AFD-097A-ED26863A4C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812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23266-080A-3AD3-F01A-D78E060C4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B75794-5241-28CF-7C3F-142148763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0C8E7E-4B2E-1523-381D-150D5DD585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36FBB7-A43A-4A3F-28AC-768C7FDB8A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6385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7FF00-9003-0BEB-E8C4-A49FD5335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C627EC-A1AA-9FBD-FE09-F1D92060C3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A8CFC6-5606-3911-AA76-6A19E691F6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7D4F6-3454-EC65-4FD3-9ADAA8063E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092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5B5D3-70C3-B049-4428-B18656523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EA5C89-0660-873F-0EB3-21155C9C2B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03674A-E325-2F60-E669-2EEE1CDF8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B9BC2-C52F-C902-7A0F-914A9E18A8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42987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3C1E7-76F4-F7DD-1D5F-EBB31705D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C3DE70-F7AA-0002-388E-EB50B6B84F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5525AC-22B9-1363-7BE7-43E7C6C9B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31F98-DA83-95D5-514E-2EABD633F1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871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F4164-89F5-E58A-C365-C3F894F4B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C2534E-6AF5-5FF8-036C-A866B57FCD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1901FC-6469-6660-CB11-10A8D48C0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89B66-B510-93CB-FA0C-7D2046A1A4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7323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D1224-096B-EF10-6F76-4F225DD7A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261BE5-83D6-2C1E-43A8-4371440B42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398D00-AA77-C0A3-0023-32CA8E0C4B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84C7A-31DF-FCD0-746A-D6196DE0AC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849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BE3419-DD99-E8E5-B004-B40135A0D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B65FA5-0353-3F64-37B3-94E5F5E418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FD65F2-A09D-C516-6449-AAC849BB0A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7961A-AFA9-3A0F-EC92-5BCB75E2AD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6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53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8EF8A-FBFA-06DD-16DC-86DBA0F41C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CDD152-7299-CF95-A34F-0F43A4BA13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D6CA10-BF82-FDE2-CE04-D36E8B0A05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811BF-316C-D7A3-53AC-3453D151A0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141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479F2-FD1F-1AE4-CDC2-8826FBA87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E1CEC2-432E-97AA-FB4E-107C86D975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5067A9-3DA8-50BF-8E0C-E9073E6A89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B7E838-CCE7-A5CA-7AC7-DEE9EC2BE7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7338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7B655-44C3-1DB2-94CA-F7D275F9A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A0D29A-B146-6C7C-EAE6-55DF1140F9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98EC47-ABD7-005D-EBC3-DBC392ED9D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F10E5A-536D-57D8-EA57-9D19D87352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0790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1F22DA-9525-BAE8-7509-C1B3C4FF8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D1FA4D-5DC4-E8C9-98A2-DDF933C3D1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E5DE2F-A62A-B057-615F-53CD688C16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76766-2D8A-1EA1-8EF2-801692F779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1322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52D4C-2BD5-7B1B-ED82-0208C3029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70E4EC-6881-C645-6756-B4EABD78BD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D78F06-1D58-2A4D-F84F-08AEF1E4C8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D90B4-508C-EA25-4951-86ED411FE7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72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3095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B3EDB-B3E0-49F6-85FA-C2B4D5BD5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4C60E6-ACDA-EBBE-F38A-D062864F4E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BD46A0-6F3A-66DE-B90E-468BDD474E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39732-FA96-7A98-FA9E-E97B5D5949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874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11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0C357F-79C0-B9E8-2BE5-B53C8693F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554DCA-BD9A-4DF0-3057-23266EACC2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CF9E3F-6443-E041-BBBD-3A4F1E19D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52598-2F8C-40FB-26F4-F4168D36BC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962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209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14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A47C0-816F-3643-CC74-0A66BCC94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81C802-5F23-3949-130F-CBBB01C490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8A62C6-95EE-8B8F-B0F1-E830786EA5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9C286-487D-E5F7-0962-0BC8EAD15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8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D549-F609-4ED3-8963-AF0CBF368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AA17A-1098-419A-8585-E680D8117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A151D-61BD-48D1-8C67-4C327383A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2C576-331D-4E09-88E2-6EB25C684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59541-EA62-4109-ABD5-F105A295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11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74FE6-F914-41AA-88EC-E4EB246CE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76D8E4-7B81-43C8-9E0C-E6D9BBE6A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0A446-E986-479F-865A-253DDD95A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62C5E-6BC2-4157-896F-20C3B395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CA8BB-B7DC-49ED-A1F9-454493196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13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BD8934-B74E-4AE0-B765-ECE3C9A074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56AB3-C0E0-4C3D-B3A4-916BF6C31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42220-AFF0-42C5-AF12-AD2AC5769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ED1E5-E582-4C65-900E-24E56C398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EE9A6-F609-4B8B-AE51-59399BB0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95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95D01-CAFE-4A1A-A804-F23913EB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BD820-3F0E-466E-9035-C5A24E697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17A9-4DF9-4FBC-8DFE-1AF8ABE96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C97CE-189D-45E0-91B2-04695DE2E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6EDA0-DDF2-410C-A702-40E5C32C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28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84772-8467-4E19-8A52-A529C7B3D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8A9D6B-AA2E-41FA-BDFC-46C87BDCF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5F044-85E8-449D-A4F3-7EAC9AD07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68485-216E-4AEA-8404-05B4ACF61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57587-3E1F-480C-81BD-741C81CE4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65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0DC6-DE10-4E0B-BCBA-32E711C8A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68941-20E5-4343-8250-265C6DAC5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677973-E72E-4CC0-8D61-FCCC8406C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FF417-B339-40DE-B352-1ECEDBB7B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5B31E-728B-4DBE-8BD9-E37BC320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743D7-ECE6-4EEE-A8EE-EFB4DBFE5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4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5A82E-579C-45F5-A951-1E10C98D1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72278-8C31-4955-BCB5-81132BB5F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B4B5AF-BC8F-4D55-B34E-3947255AEB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C4CE63-7562-4D15-BD15-363CDC214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026435-DAAC-4A88-8E75-D1C9066E3A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6F1FBD-42A5-4A9E-8F95-934AAA624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3529DF-CBEB-4F8A-AE4A-1E17ED0E3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11928E-44C3-496F-B06D-DE65B8B56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25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1837D-0203-44E9-A800-75FB3F0C9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7691E0-63A3-4F58-8784-3CF3D4825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3B4FF-56D4-4561-8AA0-715AC2EF1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24245B-8F4F-4989-8B66-F14D9F460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47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97D826-C0CD-4DA3-9804-3B37794D9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73DFA2-D509-44F1-BB96-FF03916E0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F2E06-E28D-4612-9A89-EBD14774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00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A060-F102-4A2F-A00A-664EF5480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E5B43-3611-4819-A036-8C5F1E42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A2AB7-BFE4-490A-AFEB-5A016701BA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85B19-24B8-4C1F-89D6-5412D0927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79F1F-F5FB-498D-A4C7-6EDC1DD78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78AB6-BF35-4C0B-B331-22ED520A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72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6FE43-BAB1-41F0-BFF0-94DD8B3F4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C826E6-5590-4624-A426-EE1A424BC7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D4AF21-041F-4FA7-87E4-B870EDA36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7AF2C-DB15-4789-9385-B5DB53324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65690-CB51-4930-B426-18021D38F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4FFDAB-4B46-4100-A689-0064DB52B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6E2E7-5F4D-4B43-B201-1C682CF80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A8DF1-9081-4F65-B36D-44EAFBA9C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121AD-9DC3-463F-98F7-B2E1CA540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F2526-C75C-47BE-928B-0135A92A66BE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0C0D7-400D-4BA6-BC06-CFC5FBDCF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E6C9D-08DD-4E4B-8A70-A4B32C36A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25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cloud-adoption-framework/ready/azure-best-practices/resource-naming#develop-your-naming-conventi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spnp/AzureNamingTool" TargetMode="External"/><Relationship Id="rId4" Type="http://schemas.openxmlformats.org/officeDocument/2006/relationships/hyperlink" Target="https://learn.microsoft.com/en-us/azure/cloud-adoption-framework/ready/azure-best-practices/resource-abbreviation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azure/sdk/authentication/best-practices?tabs=aspdotnet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cottsauber.com/2022/05/10/improving-azure-key-vault-performance-in-asp-net-core-by-up-to-10x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sllabs.com/ssltest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actions/how-tos/secure-your-work/security-harden-deployments/oidc-in-azure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leantechniques.com/" TargetMode="External"/><Relationship Id="rId7" Type="http://schemas.openxmlformats.org/officeDocument/2006/relationships/hyperlink" Target="https://www.red-gate.com/hub/events/friends-of-rg/friend/ScottSauber" TargetMode="Externa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etup.com/iadnug/" TargetMode="External"/><Relationship Id="rId11" Type="http://schemas.openxmlformats.org/officeDocument/2006/relationships/image" Target="../media/image5.jpeg"/><Relationship Id="rId5" Type="http://schemas.openxmlformats.org/officeDocument/2006/relationships/hyperlink" Target="https://dometrain.com/author/scott-sauber/" TargetMode="External"/><Relationship Id="rId10" Type="http://schemas.openxmlformats.org/officeDocument/2006/relationships/image" Target="../media/image4.jpeg"/><Relationship Id="rId4" Type="http://schemas.openxmlformats.org/officeDocument/2006/relationships/hyperlink" Target="https://mvp.microsoft.com/en-us/PublicProfile/5005146?fullName=Scott%20%20Sauber" TargetMode="Externa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7171-AFDD-4862-9A69-284665CD3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37425"/>
            <a:ext cx="12192000" cy="6783149"/>
          </a:xfrm>
        </p:spPr>
        <p:txBody>
          <a:bodyPr anchor="ctr">
            <a:normAutofit/>
          </a:bodyPr>
          <a:lstStyle/>
          <a:p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The 10 Most Common </a:t>
            </a:r>
            <a:b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Mistakes </a:t>
            </a:r>
            <a:b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5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(and how to fix them)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38EF936-BB12-46CA-86F7-049CEBB8D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295281"/>
            <a:ext cx="12192000" cy="52529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F464C5-3076-4402-9791-59D524AC8DC8}"/>
              </a:ext>
            </a:extLst>
          </p:cNvPr>
          <p:cNvGrpSpPr/>
          <p:nvPr/>
        </p:nvGrpSpPr>
        <p:grpSpPr>
          <a:xfrm>
            <a:off x="10178979" y="6262845"/>
            <a:ext cx="2106544" cy="474323"/>
            <a:chOff x="9994831" y="6185410"/>
            <a:chExt cx="2106544" cy="474323"/>
          </a:xfrm>
        </p:grpSpPr>
        <p:pic>
          <p:nvPicPr>
            <p:cNvPr id="6" name="Picture 2" descr="Image result for twitter logo">
              <a:extLst>
                <a:ext uri="{FF2B5EF4-FFF2-40B4-BE49-F238E27FC236}">
                  <a16:creationId xmlns:a16="http://schemas.microsoft.com/office/drawing/2014/main" id="{BF5CBA11-98FF-4FEC-A8EF-50E5FADF0F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67602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Subtitle 2">
              <a:extLst>
                <a:ext uri="{FF2B5EF4-FFF2-40B4-BE49-F238E27FC236}">
                  <a16:creationId xmlns:a16="http://schemas.microsoft.com/office/drawing/2014/main" id="{9B9DABC1-AB03-4BB4-80DE-954141378043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8" name="Picture 2" descr="Image result for twitter logo">
              <a:extLst>
                <a:ext uri="{FF2B5EF4-FFF2-40B4-BE49-F238E27FC236}">
                  <a16:creationId xmlns:a16="http://schemas.microsoft.com/office/drawing/2014/main" id="{9312450C-A15A-4CF9-8CFC-DDCA027CB8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90606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30679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B3FD7A-72F7-78FF-F541-1B87BAC03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91664-E9CC-5B20-3A9A-4EEDFA2FF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Naming Standards</a:t>
            </a:r>
          </a:p>
        </p:txBody>
      </p:sp>
      <p:pic>
        <p:nvPicPr>
          <p:cNvPr id="2050" name="Picture 2" descr="any name | Trending Gifs">
            <a:extLst>
              <a:ext uri="{FF2B5EF4-FFF2-40B4-BE49-F238E27FC236}">
                <a16:creationId xmlns:a16="http://schemas.microsoft.com/office/drawing/2014/main" id="{A654FD14-4122-51AF-09AE-3439498AD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3499339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696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8B640-BC1A-98B7-60B0-466C37313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367B-61B8-ACE8-AAB3-A5C7673CF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Naming is a mess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36603-DCD1-4D95-99C3-126184C6D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Naming has no consistency across apps, teams, divisions</a:t>
            </a:r>
          </a:p>
          <a:p>
            <a:r>
              <a:rPr lang="en-US" dirty="0"/>
              <a:t>Hard to find things – slows troubleshooting</a:t>
            </a:r>
          </a:p>
          <a:p>
            <a:r>
              <a:rPr lang="en-US" dirty="0"/>
              <a:t>Not pleasant on the eye at a glance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66C78-2658-C06F-5727-800D396B19EF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Naming Standards</a:t>
            </a:r>
          </a:p>
        </p:txBody>
      </p:sp>
    </p:spTree>
    <p:extLst>
      <p:ext uri="{BB962C8B-B14F-4D97-AF65-F5344CB8AC3E}">
        <p14:creationId xmlns:p14="http://schemas.microsoft.com/office/powerpoint/2010/main" val="2358596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D20679-468F-2AF4-01B0-41FF875AD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8894-9BA1-9ECE-3D11-58B77D0E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Implement a Naming Standard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C40EA-6AEA-7424-1FA8-702F20802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Microsoft has a </a:t>
            </a:r>
            <a:r>
              <a:rPr lang="en-US" dirty="0">
                <a:hlinkClick r:id="rId3"/>
              </a:rPr>
              <a:t>recommended naming convention</a:t>
            </a:r>
            <a:r>
              <a:rPr lang="en-US" dirty="0"/>
              <a:t> based on </a:t>
            </a:r>
            <a:r>
              <a:rPr lang="en-US" dirty="0">
                <a:hlinkClick r:id="rId4"/>
              </a:rPr>
              <a:t>recommended abbreviations</a:t>
            </a:r>
            <a:endParaRPr lang="en-US" dirty="0"/>
          </a:p>
          <a:p>
            <a:r>
              <a:rPr lang="en-US" dirty="0"/>
              <a:t>Example: app-navigator-dev-001 for an application called Navigator, that’s an App Service running in the Dev env</a:t>
            </a:r>
          </a:p>
          <a:p>
            <a:r>
              <a:rPr lang="en-US" dirty="0"/>
              <a:t>Azure has a </a:t>
            </a:r>
            <a:r>
              <a:rPr lang="en-US" dirty="0">
                <a:hlinkClick r:id="rId5"/>
              </a:rPr>
              <a:t>naming tool </a:t>
            </a:r>
            <a:r>
              <a:rPr lang="en-US" dirty="0"/>
              <a:t>you can run</a:t>
            </a:r>
          </a:p>
          <a:p>
            <a:r>
              <a:rPr lang="en-US" dirty="0" err="1"/>
              <a:t>AzureNamingTool</a:t>
            </a:r>
            <a:endParaRPr lang="en-US" dirty="0"/>
          </a:p>
          <a:p>
            <a:r>
              <a:rPr lang="en-US" dirty="0"/>
              <a:t>More important that you pick something and be consistent</a:t>
            </a:r>
          </a:p>
          <a:p>
            <a:r>
              <a:rPr lang="en-US" dirty="0"/>
              <a:t>Enforce with Azure Policy (more soon)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6C1624-B7B9-ECEF-4E79-4B09700FE69B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Naming Standards</a:t>
            </a:r>
          </a:p>
        </p:txBody>
      </p:sp>
    </p:spTree>
    <p:extLst>
      <p:ext uri="{BB962C8B-B14F-4D97-AF65-F5344CB8AC3E}">
        <p14:creationId xmlns:p14="http://schemas.microsoft.com/office/powerpoint/2010/main" val="366087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4ECB3C-947A-DFA4-C762-024A19CE91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46CE2-EBD9-5B6C-4809-1C40B4741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Tagging Standards</a:t>
            </a:r>
          </a:p>
        </p:txBody>
      </p:sp>
      <p:pic>
        <p:nvPicPr>
          <p:cNvPr id="3074" name="Picture 2" descr="Tag GIFs | Tenor">
            <a:extLst>
              <a:ext uri="{FF2B5EF4-FFF2-40B4-BE49-F238E27FC236}">
                <a16:creationId xmlns:a16="http://schemas.microsoft.com/office/drawing/2014/main" id="{8367E78B-ECD7-2649-68DF-B27718703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527" y="3699730"/>
            <a:ext cx="4128946" cy="2120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295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3A779-07C3-CAC6-9D9A-C8E77C771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6B4E-6362-E9D8-3127-9B5B54C1D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Tagging is a mess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50B0C-8C32-60FC-99FA-B18E209FE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Tags are metadata about the resource</a:t>
            </a:r>
          </a:p>
          <a:p>
            <a:r>
              <a:rPr lang="en-US" dirty="0"/>
              <a:t>No consistent tags</a:t>
            </a:r>
          </a:p>
          <a:p>
            <a:r>
              <a:rPr lang="en-US" dirty="0"/>
              <a:t>Makes it hard to answer questions like: </a:t>
            </a:r>
          </a:p>
          <a:p>
            <a:pPr lvl="1"/>
            <a:r>
              <a:rPr lang="en-US" dirty="0"/>
              <a:t>How much does this app cost me a month?</a:t>
            </a:r>
          </a:p>
          <a:p>
            <a:pPr lvl="1"/>
            <a:r>
              <a:rPr lang="en-US" dirty="0"/>
              <a:t>How much does the Dev environment cost me a month?`</a:t>
            </a:r>
          </a:p>
          <a:p>
            <a:pPr lvl="1"/>
            <a:r>
              <a:rPr lang="en-US" dirty="0"/>
              <a:t>Who owns this resource?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0D6A07-EF8E-0F21-7FB7-0F6D5B6B3791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Tagging Standards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569998-7F80-B743-DA35-FDE98FA9D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88" y="4836991"/>
            <a:ext cx="11175023" cy="17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04743-A093-5927-C780-ADC1178BD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6F9CB-C980-4130-2207-4451669F8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Implement a Tagging Standard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7766-2601-2412-A250-BBAC8D402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Define a common set of Tags to be used on each resource</a:t>
            </a:r>
          </a:p>
          <a:p>
            <a:r>
              <a:rPr lang="en-US" dirty="0"/>
              <a:t>Common tags:</a:t>
            </a:r>
          </a:p>
          <a:p>
            <a:pPr lvl="1"/>
            <a:r>
              <a:rPr lang="en-US" dirty="0"/>
              <a:t>Environment (Dev, Test, Production)</a:t>
            </a:r>
          </a:p>
          <a:p>
            <a:pPr lvl="1"/>
            <a:r>
              <a:rPr lang="en-US" dirty="0"/>
              <a:t>Owner (so.andso@contoso.com)</a:t>
            </a:r>
          </a:p>
          <a:p>
            <a:pPr lvl="1"/>
            <a:r>
              <a:rPr lang="en-US" dirty="0" err="1"/>
              <a:t>BusinessUnit</a:t>
            </a:r>
            <a:r>
              <a:rPr lang="en-US" dirty="0"/>
              <a:t> (Finance, Sales,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Application (CRM, </a:t>
            </a:r>
            <a:r>
              <a:rPr lang="en-US" dirty="0" err="1"/>
              <a:t>PaymentsPortal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CostCenter</a:t>
            </a:r>
            <a:r>
              <a:rPr lang="en-US" dirty="0"/>
              <a:t> (abc123,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ServiceClass</a:t>
            </a:r>
            <a:r>
              <a:rPr lang="en-US" dirty="0"/>
              <a:t> (Tier1, Tier2,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Enforce with Azure Policy (more soon)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9C0B0F6-AE0E-43DF-2205-C44EB184837C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Tagging Standards</a:t>
            </a:r>
          </a:p>
        </p:txBody>
      </p:sp>
    </p:spTree>
    <p:extLst>
      <p:ext uri="{BB962C8B-B14F-4D97-AF65-F5344CB8AC3E}">
        <p14:creationId xmlns:p14="http://schemas.microsoft.com/office/powerpoint/2010/main" val="1827671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B29C12-02EC-FB86-1EDA-64C3DF709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5CA1-6B23-0077-BF4F-8E556A4157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Policies</a:t>
            </a:r>
          </a:p>
        </p:txBody>
      </p:sp>
      <p:pic>
        <p:nvPicPr>
          <p:cNvPr id="4098" name="Picture 2" descr="Against The Rules GIFs | Tenor">
            <a:extLst>
              <a:ext uri="{FF2B5EF4-FFF2-40B4-BE49-F238E27FC236}">
                <a16:creationId xmlns:a16="http://schemas.microsoft.com/office/drawing/2014/main" id="{9FAAC313-FCDB-5C39-5093-9801EC406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217" y="3429000"/>
            <a:ext cx="3849566" cy="302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65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AFCEA-2600-A72A-9A03-FD03BEAAE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6AAE-4EC8-A2FE-926E-A04EBAB92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We aren’t enforcing our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E8086-E064-1157-4D9B-BDCCBAEFD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You have a document defining standards</a:t>
            </a:r>
          </a:p>
          <a:p>
            <a:r>
              <a:rPr lang="en-US" dirty="0"/>
              <a:t>But it’s not followed</a:t>
            </a:r>
          </a:p>
          <a:p>
            <a:r>
              <a:rPr lang="en-US" dirty="0"/>
              <a:t>Wild West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5FABA2-581D-25C2-1C41-D8EDE71BADAF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Policies</a:t>
            </a:r>
          </a:p>
        </p:txBody>
      </p:sp>
    </p:spTree>
    <p:extLst>
      <p:ext uri="{BB962C8B-B14F-4D97-AF65-F5344CB8AC3E}">
        <p14:creationId xmlns:p14="http://schemas.microsoft.com/office/powerpoint/2010/main" val="197976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FB4F2-66E8-D12B-1026-498F2A6FD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C646C-9CF8-BDA3-5C39-FC5267E58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Azure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08F82-2C5C-B4D8-CDC2-70AD6B869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Azure Policies can enforce your naming standards</a:t>
            </a:r>
          </a:p>
          <a:p>
            <a:r>
              <a:rPr lang="en-US" dirty="0"/>
              <a:t>And your tagging standards</a:t>
            </a:r>
          </a:p>
          <a:p>
            <a:r>
              <a:rPr lang="en-US" dirty="0"/>
              <a:t>Can have multiple Policy Effects:</a:t>
            </a:r>
          </a:p>
          <a:p>
            <a:pPr lvl="1"/>
            <a:r>
              <a:rPr lang="en-US" dirty="0"/>
              <a:t>Deny resources from being created - PREFERRED</a:t>
            </a:r>
          </a:p>
          <a:p>
            <a:pPr lvl="1"/>
            <a:r>
              <a:rPr lang="en-US" dirty="0"/>
              <a:t>Audit - flag it as non-compliant</a:t>
            </a:r>
          </a:p>
          <a:p>
            <a:pPr lvl="1"/>
            <a:r>
              <a:rPr lang="en-US" dirty="0"/>
              <a:t>Modify – auto change it – DON’T DO THIS</a:t>
            </a:r>
          </a:p>
          <a:p>
            <a:r>
              <a:rPr lang="en-US" dirty="0"/>
              <a:t>Can ensure resources are configured correctly too</a:t>
            </a:r>
          </a:p>
          <a:p>
            <a:pPr lvl="1"/>
            <a:r>
              <a:rPr lang="en-US" dirty="0"/>
              <a:t>Ensure HTTPS enforcement</a:t>
            </a:r>
          </a:p>
          <a:p>
            <a:pPr lvl="1"/>
            <a:r>
              <a:rPr lang="en-US" dirty="0"/>
              <a:t>SQL has Data Encryption at rest turned 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B7923E4-6C98-875E-9998-8AFD1C5EBDD8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Policies</a:t>
            </a:r>
          </a:p>
        </p:txBody>
      </p:sp>
    </p:spTree>
    <p:extLst>
      <p:ext uri="{BB962C8B-B14F-4D97-AF65-F5344CB8AC3E}">
        <p14:creationId xmlns:p14="http://schemas.microsoft.com/office/powerpoint/2010/main" val="365665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6D1475-8F32-1161-AFA9-87690368F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C27C-8BEB-DED5-D195-94A0DCB5E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Managed Identities</a:t>
            </a:r>
          </a:p>
        </p:txBody>
      </p:sp>
      <p:pic>
        <p:nvPicPr>
          <p:cNvPr id="5122" name="Picture 2" descr="Whats The Password GIFs | Tenor">
            <a:extLst>
              <a:ext uri="{FF2B5EF4-FFF2-40B4-BE49-F238E27FC236}">
                <a16:creationId xmlns:a16="http://schemas.microsoft.com/office/drawing/2014/main" id="{C9BF20A5-DDF7-3759-4703-16C571D4C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175" y="3599353"/>
            <a:ext cx="3295650" cy="275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617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9637"/>
          </a:xfrm>
        </p:spPr>
        <p:txBody>
          <a:bodyPr>
            <a:normAutofit/>
          </a:bodyPr>
          <a:lstStyle/>
          <a:p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Anyone using Azure</a:t>
            </a:r>
          </a:p>
          <a:p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Technically some of these translate to AWS too</a:t>
            </a:r>
          </a:p>
        </p:txBody>
      </p:sp>
    </p:spTree>
    <p:extLst>
      <p:ext uri="{BB962C8B-B14F-4D97-AF65-F5344CB8AC3E}">
        <p14:creationId xmlns:p14="http://schemas.microsoft.com/office/powerpoint/2010/main" val="2764105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50BEB-B476-90C6-0DA4-16AC63864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3191-9EA7-A5AC-36BF-12D00EA3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We are managing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B1382-FE43-B1E7-D21E-B0EC9AB2F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Credentials to manage – create, store, rotate, revoke</a:t>
            </a:r>
          </a:p>
          <a:p>
            <a:r>
              <a:rPr lang="en-US" dirty="0"/>
              <a:t>Azure SQL still using SQL Auth – username + password</a:t>
            </a:r>
          </a:p>
          <a:p>
            <a:r>
              <a:rPr lang="en-US" dirty="0"/>
              <a:t>Key Vault still using Client ID + Client Secret</a:t>
            </a:r>
          </a:p>
          <a:p>
            <a:r>
              <a:rPr lang="en-US" dirty="0"/>
              <a:t>Someone might accidentally commit a secret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C140CD-AE56-50FC-7936-42DB695651E1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Managed Identities</a:t>
            </a:r>
          </a:p>
        </p:txBody>
      </p:sp>
    </p:spTree>
    <p:extLst>
      <p:ext uri="{BB962C8B-B14F-4D97-AF65-F5344CB8AC3E}">
        <p14:creationId xmlns:p14="http://schemas.microsoft.com/office/powerpoint/2010/main" val="163757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DD523-2A0F-CCCD-B553-68A5AF5D6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E646F-49A4-7C57-5B55-633FC751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Managed Identities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B66DD-985E-BD87-98F7-35BD03109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Managed Identities allow you to give a resource an “identity” (user to run as essentially)</a:t>
            </a:r>
          </a:p>
          <a:p>
            <a:r>
              <a:rPr lang="en-US" dirty="0"/>
              <a:t>These Identities are managed completely by Azure – no username/password/client id/client secret needed</a:t>
            </a:r>
          </a:p>
          <a:p>
            <a:r>
              <a:rPr lang="en-US" dirty="0"/>
              <a:t>Assign a Managed Identity to an App Service/Function/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Give that Managed Identity access to read secrets, connect to a DB,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Completely </a:t>
            </a:r>
            <a:r>
              <a:rPr lang="en-US" dirty="0" err="1"/>
              <a:t>passwordless</a:t>
            </a:r>
            <a:endParaRPr lang="en-US" dirty="0"/>
          </a:p>
          <a:p>
            <a:r>
              <a:rPr lang="en-US" dirty="0"/>
              <a:t>In your code you can use </a:t>
            </a:r>
            <a:r>
              <a:rPr lang="en-US" dirty="0" err="1"/>
              <a:t>DefaultAzureCredential</a:t>
            </a:r>
            <a:r>
              <a:rPr lang="en-US" dirty="0"/>
              <a:t> to do the right thing (more on this later)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F10BFD6-E807-8860-57AD-555E3D0739DD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Managed Identities</a:t>
            </a:r>
          </a:p>
        </p:txBody>
      </p:sp>
    </p:spTree>
    <p:extLst>
      <p:ext uri="{BB962C8B-B14F-4D97-AF65-F5344CB8AC3E}">
        <p14:creationId xmlns:p14="http://schemas.microsoft.com/office/powerpoint/2010/main" val="295649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1EB586-BBF6-725C-9738-4B3D8CA3B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D0E9E-9918-DAD2-F43D-54FC6EBB16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DefaultAzureCredential</a:t>
            </a:r>
            <a:endParaRPr lang="en-US" sz="96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170" name="Picture 2" descr="Obama Gets Locked Out Of The White House | Best Funny Gifs Updated Daily">
            <a:extLst>
              <a:ext uri="{FF2B5EF4-FFF2-40B4-BE49-F238E27FC236}">
                <a16:creationId xmlns:a16="http://schemas.microsoft.com/office/drawing/2014/main" id="{184ED615-D69B-4EDB-D08A-874A99FF7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582" y="3315042"/>
            <a:ext cx="3922835" cy="294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938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003BD-2B28-889D-9EF5-9481DF69C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EDC2C-C7AB-F816-DD94-0FCE6F027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52031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People use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2FFFE-25F2-41E0-52C1-E1D6864D7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…without knowing the tradeoffs</a:t>
            </a:r>
          </a:p>
          <a:p>
            <a:r>
              <a:rPr lang="en-US" dirty="0" err="1"/>
              <a:t>DefaultAzureCredential</a:t>
            </a:r>
            <a:r>
              <a:rPr lang="en-US" dirty="0"/>
              <a:t> is meant to get you into Azure as quickly as possible</a:t>
            </a:r>
          </a:p>
          <a:p>
            <a:r>
              <a:rPr lang="en-US" dirty="0"/>
              <a:t>The downside is – performance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673A78-0C3D-AA0E-F41F-A31872894AA7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13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66CBE2-6067-1411-0E3F-8DB7978BC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EEC63-1DF5-4041-01C7-E3DC4A546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52031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People use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19891FB-6581-5242-36E3-61EE0A5A6A5C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146" name="Picture 2" descr="DefaultAzureCredential vs. ChainedTokenCredential in C# | by Harsha Vardhan  Kumar Gopisetti | Medium">
            <a:extLst>
              <a:ext uri="{FF2B5EF4-FFF2-40B4-BE49-F238E27FC236}">
                <a16:creationId xmlns:a16="http://schemas.microsoft.com/office/drawing/2014/main" id="{4AABD0A7-6BA1-301D-0109-76644399C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901" y="1790755"/>
            <a:ext cx="12455801" cy="2276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495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632D4-F45B-53C4-4B40-A6482D690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6D996-2032-D9D1-511E-47EADA45F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Be explicit about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B571A-59AB-8F61-05F7-3761D1E74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Locally – use </a:t>
            </a:r>
            <a:r>
              <a:rPr lang="en-US" dirty="0" err="1"/>
              <a:t>AzureCli</a:t>
            </a:r>
            <a:r>
              <a:rPr lang="en-US" dirty="0"/>
              <a:t> or </a:t>
            </a:r>
            <a:r>
              <a:rPr lang="en-US" dirty="0" err="1"/>
              <a:t>VisualStudioCredential</a:t>
            </a:r>
            <a:r>
              <a:rPr lang="en-US" dirty="0"/>
              <a:t>… else use </a:t>
            </a:r>
            <a:r>
              <a:rPr lang="en-US" dirty="0" err="1"/>
              <a:t>ManagedIdentity</a:t>
            </a:r>
            <a:endParaRPr lang="en-US" dirty="0"/>
          </a:p>
          <a:p>
            <a:r>
              <a:rPr lang="en-US" dirty="0"/>
              <a:t>… or use Excludes on </a:t>
            </a:r>
            <a:r>
              <a:rPr lang="en-US" dirty="0" err="1"/>
              <a:t>DefaultAzureCredential</a:t>
            </a:r>
            <a:endParaRPr lang="en-US" dirty="0"/>
          </a:p>
          <a:p>
            <a:r>
              <a:rPr lang="en-US" dirty="0"/>
              <a:t>This will save you ~2-10 seconds when interacting with the credential</a:t>
            </a:r>
          </a:p>
          <a:p>
            <a:r>
              <a:rPr lang="en-US" dirty="0" err="1">
                <a:hlinkClick r:id="rId3"/>
              </a:rPr>
              <a:t>DefaultAzureCredential</a:t>
            </a:r>
            <a:r>
              <a:rPr lang="en-US" dirty="0">
                <a:hlinkClick r:id="rId3"/>
              </a:rPr>
              <a:t> Best Practices</a:t>
            </a:r>
            <a:endParaRPr lang="en-US" dirty="0"/>
          </a:p>
          <a:p>
            <a:r>
              <a:rPr lang="en-US" dirty="0">
                <a:hlinkClick r:id="rId4"/>
              </a:rPr>
              <a:t>My blog post on this in 2022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53E552-1A30-DF79-64AF-D008480366CD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91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B9D9E-9D2D-513E-3B7B-C56C3B0A8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969BD-566A-773C-DB61-AF4002F7B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Be explicit about credentials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81CAB2B-5F57-296A-3724-F4A539AD6FC9}"/>
              </a:ext>
            </a:extLst>
          </p:cNvPr>
          <p:cNvSpPr txBox="1">
            <a:spLocks/>
          </p:cNvSpPr>
          <p:nvPr/>
        </p:nvSpPr>
        <p:spPr>
          <a:xfrm>
            <a:off x="9952892" y="36937"/>
            <a:ext cx="23077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DefaultAzureCredential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5161EA-E4C5-7420-96B8-5FEE33851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904" y="1487805"/>
            <a:ext cx="9460191" cy="519367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569AB77-FA08-619B-4CF4-E1AE9A4CD2E4}"/>
              </a:ext>
            </a:extLst>
          </p:cNvPr>
          <p:cNvSpPr/>
          <p:nvPr/>
        </p:nvSpPr>
        <p:spPr>
          <a:xfrm>
            <a:off x="1831990" y="2223770"/>
            <a:ext cx="3113127" cy="3617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099742-42CC-2B2D-EF54-86DA66A789D4}"/>
              </a:ext>
            </a:extLst>
          </p:cNvPr>
          <p:cNvSpPr/>
          <p:nvPr/>
        </p:nvSpPr>
        <p:spPr>
          <a:xfrm>
            <a:off x="3545176" y="3903752"/>
            <a:ext cx="6513224" cy="5421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FE596F-9C7D-BC35-13FE-B5C6DF9CAD6E}"/>
              </a:ext>
            </a:extLst>
          </p:cNvPr>
          <p:cNvSpPr/>
          <p:nvPr/>
        </p:nvSpPr>
        <p:spPr>
          <a:xfrm>
            <a:off x="3545176" y="5099133"/>
            <a:ext cx="3349610" cy="5421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1AE91F-0B7F-30C7-ED0A-72073F9B0508}"/>
              </a:ext>
            </a:extLst>
          </p:cNvPr>
          <p:cNvSpPr/>
          <p:nvPr/>
        </p:nvSpPr>
        <p:spPr>
          <a:xfrm>
            <a:off x="1805715" y="6226447"/>
            <a:ext cx="1925458" cy="3617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896447-D200-1404-447A-B0F6FB554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395B1-D083-1257-71D5-A7EBBFA24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Requiring TLS 1.2+</a:t>
            </a:r>
          </a:p>
        </p:txBody>
      </p:sp>
      <p:pic>
        <p:nvPicPr>
          <p:cNvPr id="8194" name="Picture 2" descr="Securitys GIFs - Find &amp; Share on GIPHY">
            <a:extLst>
              <a:ext uri="{FF2B5EF4-FFF2-40B4-BE49-F238E27FC236}">
                <a16:creationId xmlns:a16="http://schemas.microsoft.com/office/drawing/2014/main" id="{925F4AFA-C55A-3F69-273E-F89081FAA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3252421"/>
            <a:ext cx="457200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010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A677B-59AD-8A75-EDB1-61011A163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FD762-6F85-4282-B889-AA0F876E9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Not requiring TLS 1.2+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F4C1C-4314-9613-0C01-1BA956A7B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HTTPS has underlying encryption algorithms to encrypt your data in transit</a:t>
            </a:r>
          </a:p>
          <a:p>
            <a:r>
              <a:rPr lang="en-US" dirty="0"/>
              <a:t>These encryption algorithms have continually gotten better and better</a:t>
            </a:r>
          </a:p>
          <a:p>
            <a:r>
              <a:rPr lang="en-US" dirty="0"/>
              <a:t>Not requiring TLS 1.2+ allows users to connect to your app with insecure protocols</a:t>
            </a:r>
          </a:p>
          <a:p>
            <a:pPr lvl="1"/>
            <a:r>
              <a:rPr lang="en-US" dirty="0"/>
              <a:t>Example – people on older browsers</a:t>
            </a:r>
          </a:p>
          <a:p>
            <a:r>
              <a:rPr lang="en-US" dirty="0"/>
              <a:t>This allows a man-in-the-middle attacks for people to decrypt in real time, exposing your data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B29755-4A33-8E81-1662-A9E573FF22CA}"/>
              </a:ext>
            </a:extLst>
          </p:cNvPr>
          <p:cNvSpPr txBox="1">
            <a:spLocks/>
          </p:cNvSpPr>
          <p:nvPr/>
        </p:nvSpPr>
        <p:spPr>
          <a:xfrm>
            <a:off x="10366131" y="36937"/>
            <a:ext cx="1894558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Require TLS 1.2+</a:t>
            </a:r>
          </a:p>
        </p:txBody>
      </p:sp>
    </p:spTree>
    <p:extLst>
      <p:ext uri="{BB962C8B-B14F-4D97-AF65-F5344CB8AC3E}">
        <p14:creationId xmlns:p14="http://schemas.microsoft.com/office/powerpoint/2010/main" val="404934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748DA-4E6A-8832-EDD8-34B0484F3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A2E2F-F8AE-4968-2E6A-F21886DB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Require TLS 1.2+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00AF6-91B9-605F-252A-BB0CEC4F2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Require TLS 1.2+ on all your relevant resources (</a:t>
            </a:r>
            <a:r>
              <a:rPr lang="en-US" dirty="0" err="1"/>
              <a:t>ie</a:t>
            </a:r>
            <a:r>
              <a:rPr lang="en-US" dirty="0"/>
              <a:t> app service, function apps, storage accounts,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Make sure you also enforce a good cipher suite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 TLS_ECDHE_RSA_WITH_AES_128_GCM_SHA256 and TLS_ECDHE_RSA_WITH_AES_256_GCM_SHA384 </a:t>
            </a:r>
          </a:p>
          <a:p>
            <a:r>
              <a:rPr lang="en-US" dirty="0"/>
              <a:t>TLS 1.3 is the latest, most browsers in the last 4-5 years support 1.3</a:t>
            </a:r>
          </a:p>
          <a:p>
            <a:r>
              <a:rPr lang="en-US" dirty="0"/>
              <a:t>SSL Labs to test your site - </a:t>
            </a:r>
            <a:r>
              <a:rPr lang="en-US" dirty="0">
                <a:hlinkClick r:id="rId3"/>
              </a:rPr>
              <a:t>https://www.ssllabs.com/ssltest/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D94157E-F3A4-6EDD-16A2-04CA4BE3CFEF}"/>
              </a:ext>
            </a:extLst>
          </p:cNvPr>
          <p:cNvSpPr txBox="1">
            <a:spLocks/>
          </p:cNvSpPr>
          <p:nvPr/>
        </p:nvSpPr>
        <p:spPr>
          <a:xfrm>
            <a:off x="10366131" y="36937"/>
            <a:ext cx="1894558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Require TLS 1.2+</a:t>
            </a:r>
          </a:p>
        </p:txBody>
      </p:sp>
    </p:spTree>
    <p:extLst>
      <p:ext uri="{BB962C8B-B14F-4D97-AF65-F5344CB8AC3E}">
        <p14:creationId xmlns:p14="http://schemas.microsoft.com/office/powerpoint/2010/main" val="1930340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487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Series of lightning talks</a:t>
            </a:r>
          </a:p>
          <a:p>
            <a:r>
              <a:rPr lang="en-US" dirty="0"/>
              <a:t>Account Organization</a:t>
            </a:r>
          </a:p>
          <a:p>
            <a:r>
              <a:rPr lang="en-US" dirty="0"/>
              <a:t>Naming Standards</a:t>
            </a:r>
          </a:p>
          <a:p>
            <a:r>
              <a:rPr lang="en-US" dirty="0"/>
              <a:t>Tagging Standards</a:t>
            </a:r>
          </a:p>
          <a:p>
            <a:r>
              <a:rPr lang="en-US" dirty="0"/>
              <a:t>Azure Policies</a:t>
            </a:r>
          </a:p>
          <a:p>
            <a:r>
              <a:rPr lang="en-US" dirty="0"/>
              <a:t>Managed Identities</a:t>
            </a:r>
          </a:p>
          <a:p>
            <a:r>
              <a:rPr lang="en-US" dirty="0" err="1"/>
              <a:t>DefaultAzureCredential</a:t>
            </a:r>
            <a:endParaRPr lang="en-US" dirty="0"/>
          </a:p>
          <a:p>
            <a:r>
              <a:rPr lang="en-US" dirty="0"/>
              <a:t>Requiring TLS 1.2+</a:t>
            </a:r>
          </a:p>
          <a:p>
            <a:r>
              <a:rPr lang="en-US" dirty="0"/>
              <a:t>Federated Credentials</a:t>
            </a:r>
          </a:p>
          <a:p>
            <a:r>
              <a:rPr lang="en-US" dirty="0"/>
              <a:t>Budgets and Cost Alerting</a:t>
            </a:r>
          </a:p>
          <a:p>
            <a:r>
              <a:rPr lang="en-US" dirty="0"/>
              <a:t>Reservations</a:t>
            </a:r>
          </a:p>
          <a:p>
            <a:r>
              <a:rPr lang="en-US" dirty="0"/>
              <a:t>Savings Plans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743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F2640C-D789-E140-3AEB-1B40E42EF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48E4-901C-50A5-E8C1-315923257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 err="1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FederatedCredentials</a:t>
            </a:r>
            <a:endParaRPr lang="en-US" sz="96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218" name="Picture 2" descr="YARN | Credentials, please. | Dumb and Dumber To (2014) | Video gifs by  quotes | acfcbde7 | 紗">
            <a:extLst>
              <a:ext uri="{FF2B5EF4-FFF2-40B4-BE49-F238E27FC236}">
                <a16:creationId xmlns:a16="http://schemas.microsoft.com/office/drawing/2014/main" id="{1DC901F8-BB5A-4C38-B22F-D88950C77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053" y="3600108"/>
            <a:ext cx="4771894" cy="2564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8753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8C415-0B82-F2F2-B801-3324B1079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BC44F-010D-E2BB-02E8-E99CF75C3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Not using Federated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7AF90-AE51-4C3B-4C5B-8B102C5EE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Your CI/CD pipelines need to auth to Azure to provision resources, deploy,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Without Federated Credentials, you’re managing a Client ID + Client Secret (most likely)</a:t>
            </a:r>
          </a:p>
          <a:p>
            <a:r>
              <a:rPr lang="en-US" dirty="0"/>
              <a:t>All the same issues managing credentials (create, store, rotate, revoke)</a:t>
            </a:r>
          </a:p>
          <a:p>
            <a:r>
              <a:rPr lang="en-US" dirty="0"/>
              <a:t>If someone gets these credentials, they can manipulate your Azure environment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3E332D0-86F6-1087-18EC-DC653B3C9EBA}"/>
              </a:ext>
            </a:extLst>
          </p:cNvPr>
          <p:cNvSpPr txBox="1">
            <a:spLocks/>
          </p:cNvSpPr>
          <p:nvPr/>
        </p:nvSpPr>
        <p:spPr>
          <a:xfrm>
            <a:off x="10234246" y="36937"/>
            <a:ext cx="2026443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Federated Credentials</a:t>
            </a:r>
          </a:p>
        </p:txBody>
      </p:sp>
    </p:spTree>
    <p:extLst>
      <p:ext uri="{BB962C8B-B14F-4D97-AF65-F5344CB8AC3E}">
        <p14:creationId xmlns:p14="http://schemas.microsoft.com/office/powerpoint/2010/main" val="101488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E5934-148A-50B6-9A17-0AF01A7F4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FD6B2-2619-285D-FE6C-C5235B8E7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Federated Credentials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CB0EF-A855-9E7F-C5DB-66021CF95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95438"/>
          </a:xfrm>
        </p:spPr>
        <p:txBody>
          <a:bodyPr>
            <a:normAutofit/>
          </a:bodyPr>
          <a:lstStyle/>
          <a:p>
            <a:r>
              <a:rPr lang="en-US" dirty="0"/>
              <a:t>Federated Credentials allows you to “trust” repositories to push to Azure</a:t>
            </a:r>
          </a:p>
          <a:p>
            <a:r>
              <a:rPr lang="en-US" dirty="0" err="1"/>
              <a:t>Passwordless</a:t>
            </a:r>
            <a:endParaRPr lang="en-US" dirty="0"/>
          </a:p>
          <a:p>
            <a:r>
              <a:rPr lang="en-US" dirty="0"/>
              <a:t>Short-lived tokens (minutes)</a:t>
            </a:r>
          </a:p>
          <a:p>
            <a:r>
              <a:rPr lang="en-US" dirty="0"/>
              <a:t>High level:</a:t>
            </a:r>
          </a:p>
          <a:p>
            <a:pPr lvl="1"/>
            <a:r>
              <a:rPr lang="en-US" dirty="0"/>
              <a:t>Create an App Registration or User Managed Identity</a:t>
            </a:r>
          </a:p>
          <a:p>
            <a:pPr lvl="1"/>
            <a:r>
              <a:rPr lang="en-US" dirty="0"/>
              <a:t>Create the Federated Credential to whitelist an org/repo</a:t>
            </a:r>
          </a:p>
          <a:p>
            <a:pPr lvl="1"/>
            <a:r>
              <a:rPr lang="en-US" dirty="0"/>
              <a:t>Assign that App Reg / UMI to the subscription / resource group with appropriate permissions</a:t>
            </a:r>
          </a:p>
          <a:p>
            <a:pPr lvl="1"/>
            <a:r>
              <a:rPr lang="en-US" dirty="0"/>
              <a:t>In the pipeline YAML “confirm” sharing of tokens</a:t>
            </a:r>
          </a:p>
          <a:p>
            <a:r>
              <a:rPr lang="en-US" dirty="0">
                <a:hlinkClick r:id="rId3"/>
              </a:rPr>
              <a:t>How to do this with GitHub Actions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C073C1D-9FC7-84BD-7F15-DC67925A86C6}"/>
              </a:ext>
            </a:extLst>
          </p:cNvPr>
          <p:cNvSpPr txBox="1">
            <a:spLocks/>
          </p:cNvSpPr>
          <p:nvPr/>
        </p:nvSpPr>
        <p:spPr>
          <a:xfrm>
            <a:off x="10234246" y="36937"/>
            <a:ext cx="2026443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Federated Credentials</a:t>
            </a:r>
          </a:p>
        </p:txBody>
      </p:sp>
    </p:spTree>
    <p:extLst>
      <p:ext uri="{BB962C8B-B14F-4D97-AF65-F5344CB8AC3E}">
        <p14:creationId xmlns:p14="http://schemas.microsoft.com/office/powerpoint/2010/main" val="423730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99AF6-6B8F-717B-F8A3-0053AE38E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98C26-EE8E-827B-7C87-8AC905E52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Federated Credentials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5E7CCC-6206-7AA0-DCAB-C11594ACFEB4}"/>
              </a:ext>
            </a:extLst>
          </p:cNvPr>
          <p:cNvSpPr txBox="1">
            <a:spLocks/>
          </p:cNvSpPr>
          <p:nvPr/>
        </p:nvSpPr>
        <p:spPr>
          <a:xfrm>
            <a:off x="10234246" y="36937"/>
            <a:ext cx="2026443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Federated Credentials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279DF-2BCE-161A-3DC5-8EB04B426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892" y="552765"/>
            <a:ext cx="10429951" cy="55721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CDCF7CC-14D4-C497-D025-1410609BD396}"/>
              </a:ext>
            </a:extLst>
          </p:cNvPr>
          <p:cNvSpPr/>
          <p:nvPr/>
        </p:nvSpPr>
        <p:spPr>
          <a:xfrm>
            <a:off x="717893" y="4204970"/>
            <a:ext cx="4686942" cy="5086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A0E376-F8D7-FD2A-FE29-98F3352EFD54}"/>
              </a:ext>
            </a:extLst>
          </p:cNvPr>
          <p:cNvSpPr/>
          <p:nvPr/>
        </p:nvSpPr>
        <p:spPr>
          <a:xfrm>
            <a:off x="717891" y="4713668"/>
            <a:ext cx="5841748" cy="5086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8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B11772-FD7D-0E72-36EF-47370C0D9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52B5F-36EE-0882-A5B0-54F66087F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Budgets and </a:t>
            </a:r>
            <a:b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Cost Alerts</a:t>
            </a:r>
          </a:p>
        </p:txBody>
      </p:sp>
      <p:pic>
        <p:nvPicPr>
          <p:cNvPr id="10242" name="Picture 2" descr="Cost GIFs | Tenor">
            <a:extLst>
              <a:ext uri="{FF2B5EF4-FFF2-40B4-BE49-F238E27FC236}">
                <a16:creationId xmlns:a16="http://schemas.microsoft.com/office/drawing/2014/main" id="{6398803D-CC15-1D7F-4D9A-331E5ED2A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684" y="3429000"/>
            <a:ext cx="2936631" cy="2936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4804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4EFA5-9478-9A29-1ACB-63E9ECBE7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D8219-9E8E-E307-FEB2-8FE18257C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Cost isn’t managed in Azure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0D3D26-7C89-352E-F35F-A3D31AF405B8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927C40B-4F2A-9286-FFD2-1C50D7BCB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Sudden, unexpected bills</a:t>
            </a:r>
          </a:p>
          <a:p>
            <a:r>
              <a:rPr lang="en-US" dirty="0"/>
              <a:t>No early warning for forecast overrun</a:t>
            </a:r>
          </a:p>
          <a:p>
            <a:r>
              <a:rPr lang="en-US" dirty="0"/>
              <a:t>Lack of visibility across teams</a:t>
            </a:r>
          </a:p>
          <a:p>
            <a:r>
              <a:rPr lang="en-US" dirty="0"/>
              <a:t>Missed anomalies and fraud detection</a:t>
            </a:r>
          </a:p>
        </p:txBody>
      </p:sp>
    </p:spTree>
    <p:extLst>
      <p:ext uri="{BB962C8B-B14F-4D97-AF65-F5344CB8AC3E}">
        <p14:creationId xmlns:p14="http://schemas.microsoft.com/office/powerpoint/2010/main" val="371884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FB941-FF96-3C06-79EF-1EE6DE5BC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215B4-DCAB-6C5C-F05B-0D0A3B210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Azure Budgets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A9A0A4F-B577-5026-A343-8BEB81445FB3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96C3263-2A40-E602-658C-4CD7A4D0E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Define a spending threshold for a scope (</a:t>
            </a:r>
            <a:r>
              <a:rPr lang="en-US" dirty="0" err="1"/>
              <a:t>ie</a:t>
            </a:r>
            <a:r>
              <a:rPr lang="en-US" dirty="0"/>
              <a:t> Subscription or Resource Group)</a:t>
            </a:r>
          </a:p>
          <a:p>
            <a:r>
              <a:rPr lang="en-US" dirty="0"/>
              <a:t>Tracks actual or forecasted against that target over a time period (monthly, quarterly yearly)</a:t>
            </a:r>
          </a:p>
          <a:p>
            <a:r>
              <a:rPr lang="en-US" dirty="0"/>
              <a:t>Can have multiple thresholds, 50%, 80%, 100%</a:t>
            </a:r>
          </a:p>
          <a:p>
            <a:r>
              <a:rPr lang="en-US" dirty="0"/>
              <a:t>Can trigger Action Groups (email, Functions, Webhooks)</a:t>
            </a:r>
          </a:p>
          <a:p>
            <a:r>
              <a:rPr lang="en-US" dirty="0"/>
              <a:t>Budgets are a bad name – does not stop resources, only monitoring + triggers</a:t>
            </a:r>
          </a:p>
          <a:p>
            <a:r>
              <a:rPr lang="en-US" dirty="0"/>
              <a:t>Can lag by 24 hours</a:t>
            </a:r>
          </a:p>
        </p:txBody>
      </p:sp>
    </p:spTree>
    <p:extLst>
      <p:ext uri="{BB962C8B-B14F-4D97-AF65-F5344CB8AC3E}">
        <p14:creationId xmlns:p14="http://schemas.microsoft.com/office/powerpoint/2010/main" val="73909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E2785C-1B53-7813-BB2E-818673B8D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230CE-B65A-078A-1630-B7F53054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Use Azure Cost Alerts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28547F6-A73E-2F0A-3FCF-567D8E1F0AD1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1FD7F98-5ACE-E9B2-24DC-BF62E2098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Anomaly Detection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F7F829-DA2A-1647-1A2E-FC0E1285B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579" y="2309117"/>
            <a:ext cx="4680283" cy="454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9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4820DC-D682-4EF0-3F1E-D344E6CEF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AACB-6D44-FC01-AC67-55FF43035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Reservations</a:t>
            </a:r>
          </a:p>
        </p:txBody>
      </p:sp>
      <p:pic>
        <p:nvPicPr>
          <p:cNvPr id="11266" name="Picture 2" descr="YARN | I made a reservation. Do you have my reservation? | Seinfeld (1989)  - S06E14 Highlights of a Hundred (1) | Video gifs by quotes | a7b981b8 | 紗">
            <a:extLst>
              <a:ext uri="{FF2B5EF4-FFF2-40B4-BE49-F238E27FC236}">
                <a16:creationId xmlns:a16="http://schemas.microsoft.com/office/drawing/2014/main" id="{4A53D6E6-14EF-A215-44AE-084667E3E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3537073"/>
            <a:ext cx="381000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3787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C2672-0016-61C5-398C-2B2B3BF61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57EEF-AF97-AF01-302A-67C543086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Cost is getting too high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5CFDD8-25BA-26B9-8F17-9F6554825C0D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Reservations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79C760-01F2-C237-1371-2B4DB31CD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Cloud isn’t always cheaper up front</a:t>
            </a:r>
          </a:p>
          <a:p>
            <a:r>
              <a:rPr lang="en-US" dirty="0"/>
              <a:t>Sometimes cloud is about speed, lower TCO, and visibility</a:t>
            </a:r>
          </a:p>
        </p:txBody>
      </p:sp>
    </p:spTree>
    <p:extLst>
      <p:ext uri="{BB962C8B-B14F-4D97-AF65-F5344CB8AC3E}">
        <p14:creationId xmlns:p14="http://schemas.microsoft.com/office/powerpoint/2010/main" val="4098789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4108"/>
          </a:xfrm>
        </p:spPr>
        <p:txBody>
          <a:bodyPr>
            <a:normAutofit/>
          </a:bodyPr>
          <a:lstStyle/>
          <a:p>
            <a:r>
              <a:rPr lang="en-US" dirty="0"/>
              <a:t>Ideas on how to make your Azure more maintainable, cost effective, and more performant</a:t>
            </a:r>
          </a:p>
          <a:p>
            <a:r>
              <a:rPr lang="en-US" dirty="0"/>
              <a:t>At least one idea that you can go implement immediately at work</a:t>
            </a:r>
          </a:p>
        </p:txBody>
      </p:sp>
    </p:spTree>
    <p:extLst>
      <p:ext uri="{BB962C8B-B14F-4D97-AF65-F5344CB8AC3E}">
        <p14:creationId xmlns:p14="http://schemas.microsoft.com/office/powerpoint/2010/main" val="10475384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A1B10-093A-8B01-04D7-D94ADB331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2916-6990-1535-68D9-1F88C1E2F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Azure Reservations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066A13F-A3B4-9651-1B3E-481597DFEB4F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Budgets and Cost Alerts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758EB68-4353-60C8-7D9D-6018584E6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Commit to using certain resources for 1 year or 3 years, get a discount between 20% - 70% depending on the resource (App Service Plans, SQL, VMs, Cosmos,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Downside – what if you get rid of the resource after 2 years but you committed to 3</a:t>
            </a:r>
          </a:p>
          <a:p>
            <a:r>
              <a:rPr lang="en-US" dirty="0"/>
              <a:t>Still pay monthly or up front (if you want)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A3A4FB-B6CB-700D-1E87-29CE4D38DDE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5766"/>
          <a:stretch>
            <a:fillRect/>
          </a:stretch>
        </p:blipFill>
        <p:spPr>
          <a:xfrm>
            <a:off x="165407" y="1631843"/>
            <a:ext cx="7395799" cy="39596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80893A-66EB-A7C3-D9B1-3DCA407F02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8216"/>
          <a:stretch>
            <a:fillRect/>
          </a:stretch>
        </p:blipFill>
        <p:spPr>
          <a:xfrm>
            <a:off x="7413709" y="1631843"/>
            <a:ext cx="5314320" cy="395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2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C5FF7E-E734-6B30-E5F0-C510AB736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82C9B-ADEF-A155-D276-0303156C4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Azure Savings Plans</a:t>
            </a:r>
          </a:p>
        </p:txBody>
      </p:sp>
      <p:pic>
        <p:nvPicPr>
          <p:cNvPr id="12290" name="Picture 2" descr="Saving GIFs | Tenor">
            <a:extLst>
              <a:ext uri="{FF2B5EF4-FFF2-40B4-BE49-F238E27FC236}">
                <a16:creationId xmlns:a16="http://schemas.microsoft.com/office/drawing/2014/main" id="{885A517E-5C6D-029B-0CB9-2A435B32D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0" y="3648808"/>
            <a:ext cx="2095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9034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B1F81-BBF9-9A02-E5E0-5124E50E3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78D47-E18F-822A-E08A-CDE2E771B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Cost is getting too high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FE056B7-A060-64D7-870B-7BCC4C3849C2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Savings Plans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94EA81-5865-E593-86BC-977F957CE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Cloud isn’t always cheaper up front</a:t>
            </a:r>
          </a:p>
          <a:p>
            <a:r>
              <a:rPr lang="en-US" dirty="0"/>
              <a:t>Sometimes cloud is about speed, lower TCO, and visibility</a:t>
            </a:r>
          </a:p>
        </p:txBody>
      </p:sp>
    </p:spTree>
    <p:extLst>
      <p:ext uri="{BB962C8B-B14F-4D97-AF65-F5344CB8AC3E}">
        <p14:creationId xmlns:p14="http://schemas.microsoft.com/office/powerpoint/2010/main" val="1571566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5988E-A429-102C-5A75-777D4C3DA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05FDE-4149-F6CE-3A16-BD0909B27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Azure Savings Plans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C7C833D-608E-2855-858F-A027CD58C700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Savings Plans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880027-1E79-A09B-1C39-C7FC7237B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Commit to using certain spend $ for 1 yr or 3 yrs, get a discount</a:t>
            </a:r>
          </a:p>
          <a:p>
            <a:r>
              <a:rPr lang="en-US" dirty="0"/>
              <a:t>Can be used however you want across eligible resource types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473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980EA-4455-FC57-2D74-3B0E76B23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26A91-A05A-8DEE-54BB-4B61A270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Comparing Savings Plans vs Reservations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A28FC8-8F27-8B18-40C9-EF64AD98B382}"/>
              </a:ext>
            </a:extLst>
          </p:cNvPr>
          <p:cNvSpPr txBox="1">
            <a:spLocks/>
          </p:cNvSpPr>
          <p:nvPr/>
        </p:nvSpPr>
        <p:spPr>
          <a:xfrm>
            <a:off x="10067192" y="36937"/>
            <a:ext cx="2193497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Azure Savings Plans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EC8A53-442B-D4F0-E80A-89E6C9A73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Reservations give you more savings, but more risk if you need to change your plans</a:t>
            </a:r>
          </a:p>
          <a:p>
            <a:r>
              <a:rPr lang="en-US" dirty="0"/>
              <a:t>I recommend everyone use at least Savings Plans</a:t>
            </a:r>
          </a:p>
          <a:p>
            <a:r>
              <a:rPr lang="en-US" dirty="0"/>
              <a:t>Go tell your boss you can cut the Azure bill by at least 20% and get a promotion</a:t>
            </a:r>
          </a:p>
          <a:p>
            <a:r>
              <a:rPr lang="en-US" dirty="0"/>
              <a:t>Comparison of a single P0V3 App Service Plan: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A88A015-3739-A7BC-1EA6-27EE03F87B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176388"/>
              </p:ext>
            </p:extLst>
          </p:nvPr>
        </p:nvGraphicFramePr>
        <p:xfrm>
          <a:off x="430924" y="4729656"/>
          <a:ext cx="11330152" cy="1771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2538">
                  <a:extLst>
                    <a:ext uri="{9D8B030D-6E8A-4147-A177-3AD203B41FA5}">
                      <a16:colId xmlns:a16="http://schemas.microsoft.com/office/drawing/2014/main" val="1581085348"/>
                    </a:ext>
                  </a:extLst>
                </a:gridCol>
                <a:gridCol w="2832538">
                  <a:extLst>
                    <a:ext uri="{9D8B030D-6E8A-4147-A177-3AD203B41FA5}">
                      <a16:colId xmlns:a16="http://schemas.microsoft.com/office/drawing/2014/main" val="1748268926"/>
                    </a:ext>
                  </a:extLst>
                </a:gridCol>
                <a:gridCol w="2832538">
                  <a:extLst>
                    <a:ext uri="{9D8B030D-6E8A-4147-A177-3AD203B41FA5}">
                      <a16:colId xmlns:a16="http://schemas.microsoft.com/office/drawing/2014/main" val="4280214593"/>
                    </a:ext>
                  </a:extLst>
                </a:gridCol>
                <a:gridCol w="2832538">
                  <a:extLst>
                    <a:ext uri="{9D8B030D-6E8A-4147-A177-3AD203B41FA5}">
                      <a16:colId xmlns:a16="http://schemas.microsoft.com/office/drawing/2014/main" val="3729884455"/>
                    </a:ext>
                  </a:extLst>
                </a:gridCol>
              </a:tblGrid>
              <a:tr h="590436">
                <a:tc>
                  <a:txBody>
                    <a:bodyPr/>
                    <a:lstStyle/>
                    <a:p>
                      <a:endParaRPr lang="en-US" sz="2300" dirty="0"/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Pay As You Go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Savings Plan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Reservation</a:t>
                      </a:r>
                    </a:p>
                  </a:txBody>
                  <a:tcPr marL="115732" marR="115732" marT="57866" marB="57866"/>
                </a:tc>
                <a:extLst>
                  <a:ext uri="{0D108BD9-81ED-4DB2-BD59-A6C34878D82A}">
                    <a16:rowId xmlns:a16="http://schemas.microsoft.com/office/drawing/2014/main" val="4081595387"/>
                  </a:ext>
                </a:extLst>
              </a:tr>
              <a:tr h="590436">
                <a:tc>
                  <a:txBody>
                    <a:bodyPr/>
                    <a:lstStyle/>
                    <a:p>
                      <a:r>
                        <a:rPr lang="en-US" sz="2300" dirty="0"/>
                        <a:t>1 year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$62.05/</a:t>
                      </a:r>
                      <a:r>
                        <a:rPr lang="en-US" sz="2300" dirty="0" err="1"/>
                        <a:t>mo</a:t>
                      </a:r>
                      <a:endParaRPr lang="en-US" sz="2300" dirty="0"/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$42.38/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(32%)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$36.92/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(41%)</a:t>
                      </a:r>
                    </a:p>
                  </a:txBody>
                  <a:tcPr marL="115732" marR="115732" marT="57866" marB="57866"/>
                </a:tc>
                <a:extLst>
                  <a:ext uri="{0D108BD9-81ED-4DB2-BD59-A6C34878D82A}">
                    <a16:rowId xmlns:a16="http://schemas.microsoft.com/office/drawing/2014/main" val="1234696494"/>
                  </a:ext>
                </a:extLst>
              </a:tr>
              <a:tr h="590436">
                <a:tc>
                  <a:txBody>
                    <a:bodyPr/>
                    <a:lstStyle/>
                    <a:p>
                      <a:r>
                        <a:rPr lang="en-US" sz="2300" dirty="0"/>
                        <a:t>3 year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$62.05/</a:t>
                      </a:r>
                      <a:r>
                        <a:rPr lang="en-US" sz="2300" dirty="0" err="1"/>
                        <a:t>mo</a:t>
                      </a:r>
                      <a:endParaRPr lang="en-US" sz="2300" dirty="0"/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$31.08/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(50%)</a:t>
                      </a:r>
                    </a:p>
                  </a:txBody>
                  <a:tcPr marL="115732" marR="115732" marT="57866" marB="57866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$25.56/</a:t>
                      </a:r>
                      <a:r>
                        <a:rPr lang="en-US" sz="2300" dirty="0" err="1"/>
                        <a:t>mo</a:t>
                      </a:r>
                      <a:r>
                        <a:rPr lang="en-US" sz="2300" dirty="0"/>
                        <a:t> (59%)</a:t>
                      </a:r>
                    </a:p>
                  </a:txBody>
                  <a:tcPr marL="115732" marR="115732" marT="57866" marB="57866"/>
                </a:tc>
                <a:extLst>
                  <a:ext uri="{0D108BD9-81ED-4DB2-BD59-A6C34878D82A}">
                    <a16:rowId xmlns:a16="http://schemas.microsoft.com/office/drawing/2014/main" val="1944410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029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Real benefits of these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1 company went from a request lead time of 1 month for new infrastructure to ~30 minutes</a:t>
            </a:r>
          </a:p>
          <a:p>
            <a:r>
              <a:rPr lang="en-US" dirty="0"/>
              <a:t>Another company reduced their overall Azure cost by almost 80%</a:t>
            </a:r>
          </a:p>
          <a:p>
            <a:r>
              <a:rPr lang="en-US" dirty="0"/>
              <a:t>Reduced need of manual security provisioning due to Azure account organization cascading rules</a:t>
            </a:r>
          </a:p>
          <a:p>
            <a:r>
              <a:rPr lang="en-US" dirty="0"/>
              <a:t>Increased security posture</a:t>
            </a:r>
          </a:p>
          <a:p>
            <a:r>
              <a:rPr lang="en-US" dirty="0"/>
              <a:t>Improved application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62E2905-FA75-84E9-F3F6-EE06B8665A8B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5" name="Subtitle 2">
              <a:extLst>
                <a:ext uri="{FF2B5EF4-FFF2-40B4-BE49-F238E27FC236}">
                  <a16:creationId xmlns:a16="http://schemas.microsoft.com/office/drawing/2014/main" id="{967C6FDB-5330-B305-BC12-EC29B657BE93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018F3A-17CD-FDA3-9ECC-7A9D39984472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0562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99F25-16BB-F788-08C6-58B1D236A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203CF-FDBB-65BF-C3F4-ED261FDE0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D65BE-E4D3-95FF-0D03-8FD68F69B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Hopefully you got at least one idea today you can take back to work</a:t>
            </a:r>
          </a:p>
          <a:p>
            <a:r>
              <a:rPr lang="en-US" dirty="0"/>
              <a:t>This slide deck is your resource – up at scottsauber.com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9C6AADD-664D-2B9C-9995-05913E094E70}"/>
              </a:ext>
            </a:extLst>
          </p:cNvPr>
          <p:cNvGrpSpPr/>
          <p:nvPr/>
        </p:nvGrpSpPr>
        <p:grpSpPr>
          <a:xfrm>
            <a:off x="9970651" y="6185410"/>
            <a:ext cx="2130724" cy="474323"/>
            <a:chOff x="9970651" y="6185410"/>
            <a:chExt cx="2130724" cy="474323"/>
          </a:xfrm>
        </p:grpSpPr>
        <p:sp>
          <p:nvSpPr>
            <p:cNvPr id="5" name="Subtitle 2">
              <a:extLst>
                <a:ext uri="{FF2B5EF4-FFF2-40B4-BE49-F238E27FC236}">
                  <a16:creationId xmlns:a16="http://schemas.microsoft.com/office/drawing/2014/main" id="{5D0B9D65-1E58-AB42-DE76-A79D0087F41B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scottsauber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AA1E316-F6BE-3F71-45A7-FD2D0A8BC03A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6968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4495" y="619712"/>
            <a:ext cx="9139304" cy="5772924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+mn-lt"/>
              </a:rPr>
              <a:t>Questions?</a:t>
            </a:r>
            <a:br>
              <a:rPr lang="en-US" sz="72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             ssauber@leantechniques.com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             @scottsauber.com on Bluesky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             @scottsauber on Twitter</a:t>
            </a:r>
            <a:br>
              <a:rPr lang="en-US" sz="1800" dirty="0">
                <a:solidFill>
                  <a:schemeClr val="bg1"/>
                </a:solidFill>
                <a:latin typeface="+mn-lt"/>
              </a:rPr>
            </a:b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97882A2-4820-4881-9C23-D09EE5DE1AF4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C7B134-F373-5096-3631-336CE013F949}"/>
              </a:ext>
            </a:extLst>
          </p:cNvPr>
          <p:cNvGrpSpPr/>
          <p:nvPr/>
        </p:nvGrpSpPr>
        <p:grpSpPr>
          <a:xfrm>
            <a:off x="10151901" y="6255713"/>
            <a:ext cx="2130724" cy="474323"/>
            <a:chOff x="9970651" y="6185410"/>
            <a:chExt cx="2130724" cy="474323"/>
          </a:xfrm>
        </p:grpSpPr>
        <p:sp>
          <p:nvSpPr>
            <p:cNvPr id="4" name="Subtitle 2">
              <a:extLst>
                <a:ext uri="{FF2B5EF4-FFF2-40B4-BE49-F238E27FC236}">
                  <a16:creationId xmlns:a16="http://schemas.microsoft.com/office/drawing/2014/main" id="{B1F15C01-A94B-195C-44DF-926DB370EDDE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0804DA-6ABF-AAEB-9D14-398461D41A82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8E5FD21F-C39A-94A5-4964-C7E61D39F93C}"/>
              </a:ext>
            </a:extLst>
          </p:cNvPr>
          <p:cNvSpPr txBox="1">
            <a:spLocks/>
          </p:cNvSpPr>
          <p:nvPr/>
        </p:nvSpPr>
        <p:spPr>
          <a:xfrm>
            <a:off x="7281212" y="602286"/>
            <a:ext cx="4072587" cy="1728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dirty="0">
                <a:solidFill>
                  <a:schemeClr val="bg1"/>
                </a:solidFill>
                <a:latin typeface="+mn-lt"/>
              </a:rPr>
              <a:t>Schedule time with me to ask questions: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55AB09D-50FD-72F6-0007-DD31A97A52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942" y="2005749"/>
            <a:ext cx="3052504" cy="305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9887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7511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Thanks!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E0D3713-F3EF-9907-AE2C-81CAE8EE1032}"/>
              </a:ext>
            </a:extLst>
          </p:cNvPr>
          <p:cNvGrpSpPr/>
          <p:nvPr/>
        </p:nvGrpSpPr>
        <p:grpSpPr>
          <a:xfrm>
            <a:off x="10151901" y="6255713"/>
            <a:ext cx="2130724" cy="474323"/>
            <a:chOff x="9970651" y="6185410"/>
            <a:chExt cx="2130724" cy="474323"/>
          </a:xfrm>
        </p:grpSpPr>
        <p:sp>
          <p:nvSpPr>
            <p:cNvPr id="8" name="Subtitle 2">
              <a:extLst>
                <a:ext uri="{FF2B5EF4-FFF2-40B4-BE49-F238E27FC236}">
                  <a16:creationId xmlns:a16="http://schemas.microsoft.com/office/drawing/2014/main" id="{AC058655-0A4D-A435-8AF1-E64E0CA276B5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3CAB7E-EB4B-279D-5799-DD0F5243C897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2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32376B32-20EA-0C2E-8529-B3DD0295F79D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</p:spTree>
    <p:extLst>
      <p:ext uri="{BB962C8B-B14F-4D97-AF65-F5344CB8AC3E}">
        <p14:creationId xmlns:p14="http://schemas.microsoft.com/office/powerpoint/2010/main" val="18194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Who am I?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056808" cy="4351338"/>
          </a:xfrm>
        </p:spPr>
        <p:txBody>
          <a:bodyPr/>
          <a:lstStyle/>
          <a:p>
            <a:r>
              <a:rPr lang="en-US" dirty="0"/>
              <a:t>Director of Engineering at </a:t>
            </a:r>
            <a:r>
              <a:rPr lang="en-US" dirty="0">
                <a:hlinkClick r:id="rId3"/>
              </a:rPr>
              <a:t>Lean </a:t>
            </a:r>
            <a:r>
              <a:rPr lang="en-US" dirty="0" err="1">
                <a:hlinkClick r:id="rId3"/>
              </a:rPr>
              <a:t>TECHniques</a:t>
            </a:r>
            <a:endParaRPr lang="en-US" dirty="0"/>
          </a:p>
          <a:p>
            <a:r>
              <a:rPr lang="en-US" dirty="0">
                <a:hlinkClick r:id="rId4"/>
              </a:rPr>
              <a:t>Microsoft MVP</a:t>
            </a:r>
            <a:endParaRPr lang="en-US" dirty="0"/>
          </a:p>
          <a:p>
            <a:r>
              <a:rPr lang="en-US" dirty="0" err="1">
                <a:hlinkClick r:id="rId5"/>
              </a:rPr>
              <a:t>Dometrain</a:t>
            </a:r>
            <a:r>
              <a:rPr lang="en-US" dirty="0">
                <a:hlinkClick r:id="rId5"/>
              </a:rPr>
              <a:t> Author</a:t>
            </a:r>
            <a:endParaRPr lang="en-US" dirty="0"/>
          </a:p>
          <a:p>
            <a:r>
              <a:rPr lang="en-US" dirty="0"/>
              <a:t>Redgate Community Ambassador</a:t>
            </a:r>
          </a:p>
          <a:p>
            <a:r>
              <a:rPr lang="en-US" dirty="0"/>
              <a:t>Co-organizer of </a:t>
            </a:r>
            <a:r>
              <a:rPr lang="en-US" dirty="0">
                <a:hlinkClick r:id="rId6"/>
              </a:rPr>
              <a:t>Iowa .NET User Group</a:t>
            </a:r>
            <a:endParaRPr lang="en-US" dirty="0">
              <a:hlinkClick r:id="rId7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7CC776C-DC3F-D0B5-5231-4112653E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540000">
            <a:off x="8953197" y="4931341"/>
            <a:ext cx="2584299" cy="158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6AE3F5-A57F-F976-3F78-41D6E87C25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793" y="4692048"/>
            <a:ext cx="2017351" cy="2017351"/>
          </a:xfrm>
          <a:prstGeom prst="rect">
            <a:avLst/>
          </a:prstGeom>
        </p:spPr>
      </p:pic>
      <p:pic>
        <p:nvPicPr>
          <p:cNvPr id="7" name="Picture 2" descr="Microsoft MVP Communities (@MVPAward) / X">
            <a:extLst>
              <a:ext uri="{FF2B5EF4-FFF2-40B4-BE49-F238E27FC236}">
                <a16:creationId xmlns:a16="http://schemas.microsoft.com/office/drawing/2014/main" id="{C67B11EE-26D8-F622-00D3-C0E2B30A3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4204" y="4949724"/>
            <a:ext cx="1502000" cy="15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Courses crafted for the real world - Dometrain">
            <a:extLst>
              <a:ext uri="{FF2B5EF4-FFF2-40B4-BE49-F238E27FC236}">
                <a16:creationId xmlns:a16="http://schemas.microsoft.com/office/drawing/2014/main" id="{64A20FB0-C1F9-33B8-D3BE-E1825A53CA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3" r="17323"/>
          <a:stretch/>
        </p:blipFill>
        <p:spPr bwMode="auto">
          <a:xfrm>
            <a:off x="5058153" y="4949723"/>
            <a:ext cx="1885907" cy="1508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Directory | Redgate Software">
            <a:extLst>
              <a:ext uri="{FF2B5EF4-FFF2-40B4-BE49-F238E27FC236}">
                <a16:creationId xmlns:a16="http://schemas.microsoft.com/office/drawing/2014/main" id="{E3052ACE-16D8-EE1A-A393-F0760EDE4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875" y="4959710"/>
            <a:ext cx="1117569" cy="149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81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8C20D-6753-8776-8FD9-DE3727915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689B6-EC11-CBB8-D71F-416DA7FF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this talk?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328A123-ACC7-DC8C-C8B7-6BA53C3DA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516" y="1532427"/>
            <a:ext cx="7750968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73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7171-AFDD-4862-9A69-284665CD3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6910"/>
            <a:ext cx="12192000" cy="2747938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Account Organization</a:t>
            </a:r>
          </a:p>
        </p:txBody>
      </p:sp>
      <p:pic>
        <p:nvPicPr>
          <p:cNvPr id="10" name="Picture 2" descr="https://18670-presscdn-pagely.netdna-ssl.com/wp-content/uploads/2016/08/color-coded-5.gif">
            <a:extLst>
              <a:ext uri="{FF2B5EF4-FFF2-40B4-BE49-F238E27FC236}">
                <a16:creationId xmlns:a16="http://schemas.microsoft.com/office/drawing/2014/main" id="{267884F5-BF03-43FF-B2F6-D21013C1513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756" y="3510944"/>
            <a:ext cx="5044487" cy="2522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2356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Problem: Account Organization is a mess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One Subscription to rule them all</a:t>
            </a:r>
          </a:p>
          <a:p>
            <a:r>
              <a:rPr lang="en-US" dirty="0"/>
              <a:t>Subscriptions named by app sometimes and by team other times</a:t>
            </a:r>
          </a:p>
          <a:p>
            <a:r>
              <a:rPr lang="en-US" dirty="0"/>
              <a:t>Resource Groups with no real structure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5617ACB-7FD9-7C41-D4CC-A91CD6DF1C3F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Account Organization</a:t>
            </a:r>
          </a:p>
        </p:txBody>
      </p:sp>
    </p:spTree>
    <p:extLst>
      <p:ext uri="{BB962C8B-B14F-4D97-AF65-F5344CB8AC3E}">
        <p14:creationId xmlns:p14="http://schemas.microsoft.com/office/powerpoint/2010/main" val="54831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09F02-EB82-311D-8FFA-82F79EC31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F5A4-F360-290E-79A4-E22658519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Develop Account Organization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8CA0D-9BE7-63F8-B8C2-8E2D6FB2C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/>
              <a:t>Subscriptions - It Depends™️</a:t>
            </a:r>
          </a:p>
          <a:p>
            <a:pPr lvl="1"/>
            <a:r>
              <a:rPr lang="en-US" dirty="0"/>
              <a:t>Minimum: per environment boundaries</a:t>
            </a:r>
          </a:p>
          <a:p>
            <a:pPr lvl="1"/>
            <a:r>
              <a:rPr lang="en-US" dirty="0"/>
              <a:t>Maximum: per team per environment boundaries</a:t>
            </a:r>
          </a:p>
          <a:p>
            <a:r>
              <a:rPr lang="en-US" dirty="0"/>
              <a:t>Resource Groups – always per app per environment</a:t>
            </a:r>
          </a:p>
          <a:p>
            <a:r>
              <a:rPr lang="en-US" dirty="0"/>
              <a:t>Service Groups – new as of May 2025</a:t>
            </a:r>
          </a:p>
          <a:p>
            <a:pPr lvl="1"/>
            <a:r>
              <a:rPr lang="en-US" dirty="0"/>
              <a:t>Fancy tags</a:t>
            </a:r>
          </a:p>
          <a:p>
            <a:pPr lvl="1"/>
            <a:r>
              <a:rPr lang="en-US" dirty="0"/>
              <a:t>Overlay to pull together across subscriptions, resource groups, </a:t>
            </a:r>
            <a:r>
              <a:rPr lang="en-US" dirty="0" err="1"/>
              <a:t>etc</a:t>
            </a:r>
            <a:r>
              <a:rPr lang="en-US" dirty="0"/>
              <a:t> – </a:t>
            </a:r>
            <a:r>
              <a:rPr lang="en-US" dirty="0" err="1"/>
              <a:t>ie</a:t>
            </a:r>
            <a:r>
              <a:rPr lang="en-US" dirty="0"/>
              <a:t> “Production apps” or “PCI Scope” or “</a:t>
            </a:r>
            <a:r>
              <a:rPr lang="en-US" dirty="0" err="1"/>
              <a:t>MyApp</a:t>
            </a:r>
            <a:r>
              <a:rPr lang="en-US" dirty="0"/>
              <a:t>”</a:t>
            </a:r>
          </a:p>
          <a:p>
            <a:r>
              <a:rPr lang="en-US" dirty="0"/>
              <a:t>Start doing this for your next app and slowly migrate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4933CD-A8D2-7EFA-212E-6BC492B0EB9B}"/>
              </a:ext>
            </a:extLst>
          </p:cNvPr>
          <p:cNvSpPr txBox="1">
            <a:spLocks/>
          </p:cNvSpPr>
          <p:nvPr/>
        </p:nvSpPr>
        <p:spPr>
          <a:xfrm>
            <a:off x="10295793" y="36937"/>
            <a:ext cx="1964896" cy="328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Account Organization</a:t>
            </a:r>
          </a:p>
        </p:txBody>
      </p:sp>
    </p:spTree>
    <p:extLst>
      <p:ext uri="{BB962C8B-B14F-4D97-AF65-F5344CB8AC3E}">
        <p14:creationId xmlns:p14="http://schemas.microsoft.com/office/powerpoint/2010/main" val="280868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47929</TotalTime>
  <Words>1685</Words>
  <Application>Microsoft Office PowerPoint</Application>
  <PresentationFormat>Widescreen</PresentationFormat>
  <Paragraphs>292</Paragraphs>
  <Slides>48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Calibri Light</vt:lpstr>
      <vt:lpstr>Open Sans</vt:lpstr>
      <vt:lpstr>Office Theme</vt:lpstr>
      <vt:lpstr>The 10 Most Common  Azure Mistakes  (and how to fix them)</vt:lpstr>
      <vt:lpstr>Audience</vt:lpstr>
      <vt:lpstr>Agenda</vt:lpstr>
      <vt:lpstr>Goals</vt:lpstr>
      <vt:lpstr>Who am I? </vt:lpstr>
      <vt:lpstr>Why this talk?</vt:lpstr>
      <vt:lpstr>Account Organization</vt:lpstr>
      <vt:lpstr>Problem: Account Organization is a mess</vt:lpstr>
      <vt:lpstr>Solution: Develop Account Organization Strategy</vt:lpstr>
      <vt:lpstr>Naming Standards</vt:lpstr>
      <vt:lpstr>Problem: Naming is a mess</vt:lpstr>
      <vt:lpstr>Solution: Implement a Naming Standard</vt:lpstr>
      <vt:lpstr>Tagging Standards</vt:lpstr>
      <vt:lpstr>Problem: Tagging is a mess</vt:lpstr>
      <vt:lpstr>Solution: Implement a Tagging Standard</vt:lpstr>
      <vt:lpstr>Azure Policies</vt:lpstr>
      <vt:lpstr>Problem: We aren’t enforcing our standards</vt:lpstr>
      <vt:lpstr>Solution: Azure Policies</vt:lpstr>
      <vt:lpstr>Managed Identities</vt:lpstr>
      <vt:lpstr>Problem: We are managing credentials</vt:lpstr>
      <vt:lpstr>Solution: Use Managed Identities</vt:lpstr>
      <vt:lpstr>DefaultAzureCredential</vt:lpstr>
      <vt:lpstr>Problem: People use DefaultAzureCredential…</vt:lpstr>
      <vt:lpstr>Problem: People use DefaultAzureCredential…</vt:lpstr>
      <vt:lpstr>Solution: Be explicit about credentials</vt:lpstr>
      <vt:lpstr>Solution: Be explicit about credentials</vt:lpstr>
      <vt:lpstr>Requiring TLS 1.2+</vt:lpstr>
      <vt:lpstr>Problem: Not requiring TLS 1.2+</vt:lpstr>
      <vt:lpstr>Solution: Require TLS 1.2+</vt:lpstr>
      <vt:lpstr>FederatedCredentials</vt:lpstr>
      <vt:lpstr>Problem: Not using Federated Credentials</vt:lpstr>
      <vt:lpstr>Solution: Use Federated Credentials</vt:lpstr>
      <vt:lpstr>Solution: Use Federated Credentials</vt:lpstr>
      <vt:lpstr>Budgets and  Cost Alerts</vt:lpstr>
      <vt:lpstr>Problem: Cost isn’t managed in Azure</vt:lpstr>
      <vt:lpstr>Solution: Use Azure Budgets</vt:lpstr>
      <vt:lpstr>Solution: Use Azure Cost Alerts</vt:lpstr>
      <vt:lpstr>Azure Reservations</vt:lpstr>
      <vt:lpstr>Problem: Cost is getting too high</vt:lpstr>
      <vt:lpstr>Solution: Azure Reservations</vt:lpstr>
      <vt:lpstr>Azure Savings Plans</vt:lpstr>
      <vt:lpstr>Problem: Cost is getting too high</vt:lpstr>
      <vt:lpstr>Solution: Azure Savings Plans</vt:lpstr>
      <vt:lpstr>Comparing Savings Plans vs Reservations</vt:lpstr>
      <vt:lpstr>Real benefits of these practices</vt:lpstr>
      <vt:lpstr>Takeaways</vt:lpstr>
      <vt:lpstr>Questions?              ssauber@leantechniques.com              @scottsauber.com on Bluesky              @scottsauber on Twitter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 Most Common Azure Mistakes</dc:title>
  <dc:creator>Scott Sauber</dc:creator>
  <cp:lastModifiedBy>Sauber, Scott</cp:lastModifiedBy>
  <cp:revision>460</cp:revision>
  <dcterms:created xsi:type="dcterms:W3CDTF">2020-03-08T20:31:35Z</dcterms:created>
  <dcterms:modified xsi:type="dcterms:W3CDTF">2025-08-15T19:35:58Z</dcterms:modified>
</cp:coreProperties>
</file>

<file path=docProps/thumbnail.jpeg>
</file>